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62" r:id="rId3"/>
    <p:sldId id="257" r:id="rId4"/>
    <p:sldId id="261" r:id="rId5"/>
    <p:sldId id="260" r:id="rId6"/>
    <p:sldId id="264" r:id="rId7"/>
    <p:sldId id="263" r:id="rId8"/>
    <p:sldId id="269" r:id="rId9"/>
    <p:sldId id="272" r:id="rId10"/>
    <p:sldId id="268" r:id="rId11"/>
    <p:sldId id="270" r:id="rId12"/>
    <p:sldId id="271" r:id="rId13"/>
    <p:sldId id="267" r:id="rId14"/>
    <p:sldId id="258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>
        <p:scale>
          <a:sx n="72" d="100"/>
          <a:sy n="7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14473-869C-4D8C-B42E-A68DD40BA11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37F6D0-F827-4389-B970-90121363E460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75000"/>
                  <a:lumOff val="25000"/>
                </a:schemeClr>
              </a:solidFill>
            </a:rPr>
            <a:t>one</a:t>
          </a:r>
        </a:p>
      </dgm:t>
    </dgm:pt>
    <dgm:pt modelId="{B000A9D6-BC4C-41D4-8895-93EAC605F62B}" type="parTrans" cxnId="{42D89741-7371-4515-97DC-16A1F6F73018}">
      <dgm:prSet/>
      <dgm:spPr/>
      <dgm:t>
        <a:bodyPr/>
        <a:lstStyle/>
        <a:p>
          <a:endParaRPr lang="en-US"/>
        </a:p>
      </dgm:t>
    </dgm:pt>
    <dgm:pt modelId="{FF480F9C-0C9D-44F1-8073-0E612935D973}" type="sibTrans" cxnId="{42D89741-7371-4515-97DC-16A1F6F73018}">
      <dgm:prSet/>
      <dgm:spPr/>
      <dgm:t>
        <a:bodyPr/>
        <a:lstStyle/>
        <a:p>
          <a:endParaRPr lang="en-US"/>
        </a:p>
      </dgm:t>
    </dgm:pt>
    <dgm:pt modelId="{5031F236-0DAB-4B65-B9EF-1A8C0B5097F8}">
      <dgm:prSet phldrT="[Text]"/>
      <dgm:spPr/>
      <dgm:t>
        <a:bodyPr/>
        <a:lstStyle/>
        <a:p>
          <a:r>
            <a:rPr lang="en-US" dirty="0"/>
            <a:t>Discuss our classroom challenges &amp; how teaching internships can help us address them </a:t>
          </a:r>
        </a:p>
      </dgm:t>
    </dgm:pt>
    <dgm:pt modelId="{6CE1957E-78BA-462B-8C3F-43C8BB390825}" type="parTrans" cxnId="{4B07A1AB-C05E-4287-B453-7AB8A8B6DFB5}">
      <dgm:prSet/>
      <dgm:spPr/>
      <dgm:t>
        <a:bodyPr/>
        <a:lstStyle/>
        <a:p>
          <a:endParaRPr lang="en-US"/>
        </a:p>
      </dgm:t>
    </dgm:pt>
    <dgm:pt modelId="{B01800A0-48DA-4353-BDD8-CC01DF4C6BC9}" type="sibTrans" cxnId="{4B07A1AB-C05E-4287-B453-7AB8A8B6DFB5}">
      <dgm:prSet/>
      <dgm:spPr/>
      <dgm:t>
        <a:bodyPr/>
        <a:lstStyle/>
        <a:p>
          <a:endParaRPr lang="en-US"/>
        </a:p>
      </dgm:t>
    </dgm:pt>
    <dgm:pt modelId="{F194E379-D797-4585-8338-A70EB9949258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75000"/>
                  <a:lumOff val="25000"/>
                </a:schemeClr>
              </a:solidFill>
            </a:rPr>
            <a:t>two</a:t>
          </a:r>
        </a:p>
      </dgm:t>
    </dgm:pt>
    <dgm:pt modelId="{9AB6ED8E-29C0-4B7C-8851-61967FC101C4}" type="parTrans" cxnId="{35632C77-0EDE-4B05-B466-9449B0CE7B76}">
      <dgm:prSet/>
      <dgm:spPr/>
      <dgm:t>
        <a:bodyPr/>
        <a:lstStyle/>
        <a:p>
          <a:endParaRPr lang="en-US"/>
        </a:p>
      </dgm:t>
    </dgm:pt>
    <dgm:pt modelId="{2AA1C592-F21A-4D00-8EB4-D31000E3973E}" type="sibTrans" cxnId="{35632C77-0EDE-4B05-B466-9449B0CE7B76}">
      <dgm:prSet/>
      <dgm:spPr/>
      <dgm:t>
        <a:bodyPr/>
        <a:lstStyle/>
        <a:p>
          <a:endParaRPr lang="en-US"/>
        </a:p>
      </dgm:t>
    </dgm:pt>
    <dgm:pt modelId="{7895CAEA-5D30-4CE5-8610-ED4BA7CB3140}">
      <dgm:prSet phldrT="[Text]"/>
      <dgm:spPr/>
      <dgm:t>
        <a:bodyPr/>
        <a:lstStyle/>
        <a:p>
          <a:r>
            <a:rPr lang="en-US" dirty="0"/>
            <a:t>Review expectations for a teaching intern and their supervisor</a:t>
          </a:r>
        </a:p>
      </dgm:t>
    </dgm:pt>
    <dgm:pt modelId="{95D53D5F-97E2-424B-BD67-158B500C0B96}" type="parTrans" cxnId="{BE6A563F-CF39-4B16-A575-064B0E941146}">
      <dgm:prSet/>
      <dgm:spPr/>
      <dgm:t>
        <a:bodyPr/>
        <a:lstStyle/>
        <a:p>
          <a:endParaRPr lang="en-US"/>
        </a:p>
      </dgm:t>
    </dgm:pt>
    <dgm:pt modelId="{00C41EF5-1134-46F8-AE67-62FC8A521CAB}" type="sibTrans" cxnId="{BE6A563F-CF39-4B16-A575-064B0E941146}">
      <dgm:prSet/>
      <dgm:spPr/>
      <dgm:t>
        <a:bodyPr/>
        <a:lstStyle/>
        <a:p>
          <a:endParaRPr lang="en-US"/>
        </a:p>
      </dgm:t>
    </dgm:pt>
    <dgm:pt modelId="{BC638C03-1FE6-49E0-8BB2-E2A1A936C3D5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75000"/>
                  <a:lumOff val="25000"/>
                </a:schemeClr>
              </a:solidFill>
            </a:rPr>
            <a:t>three</a:t>
          </a:r>
        </a:p>
      </dgm:t>
    </dgm:pt>
    <dgm:pt modelId="{CB27E38D-2FAE-4034-B150-6A1100F9CDC8}" type="parTrans" cxnId="{754E6514-06E3-440D-A4D7-B9CEDA07231D}">
      <dgm:prSet/>
      <dgm:spPr/>
      <dgm:t>
        <a:bodyPr/>
        <a:lstStyle/>
        <a:p>
          <a:endParaRPr lang="en-US"/>
        </a:p>
      </dgm:t>
    </dgm:pt>
    <dgm:pt modelId="{92288FF1-1BA7-49D9-85B8-5C6A572D8AB4}" type="sibTrans" cxnId="{754E6514-06E3-440D-A4D7-B9CEDA07231D}">
      <dgm:prSet/>
      <dgm:spPr/>
      <dgm:t>
        <a:bodyPr/>
        <a:lstStyle/>
        <a:p>
          <a:endParaRPr lang="en-US"/>
        </a:p>
      </dgm:t>
    </dgm:pt>
    <dgm:pt modelId="{4A147377-42D8-4F58-8025-09D7C1272D77}">
      <dgm:prSet phldrT="[Text]"/>
      <dgm:spPr/>
      <dgm:t>
        <a:bodyPr/>
        <a:lstStyle/>
        <a:p>
          <a:r>
            <a:rPr lang="en-US" dirty="0"/>
            <a:t>Consider how to adapt this model to boost teaching capacity in your context</a:t>
          </a:r>
        </a:p>
      </dgm:t>
    </dgm:pt>
    <dgm:pt modelId="{EFAB8826-327B-4C2B-A554-59D943D23751}" type="parTrans" cxnId="{5AD34344-C90C-4A39-A758-8CEF96BD8D28}">
      <dgm:prSet/>
      <dgm:spPr/>
      <dgm:t>
        <a:bodyPr/>
        <a:lstStyle/>
        <a:p>
          <a:endParaRPr lang="en-US"/>
        </a:p>
      </dgm:t>
    </dgm:pt>
    <dgm:pt modelId="{00BC249C-ECFD-43F5-AF08-567657B54F86}" type="sibTrans" cxnId="{5AD34344-C90C-4A39-A758-8CEF96BD8D28}">
      <dgm:prSet/>
      <dgm:spPr/>
      <dgm:t>
        <a:bodyPr/>
        <a:lstStyle/>
        <a:p>
          <a:endParaRPr lang="en-US"/>
        </a:p>
      </dgm:t>
    </dgm:pt>
    <dgm:pt modelId="{830FA13B-2D40-40C4-ACBB-DDB70053F048}" type="pres">
      <dgm:prSet presAssocID="{83414473-869C-4D8C-B42E-A68DD40BA11D}" presName="Name0" presStyleCnt="0">
        <dgm:presLayoutVars>
          <dgm:dir/>
          <dgm:animLvl val="lvl"/>
          <dgm:resizeHandles val="exact"/>
        </dgm:presLayoutVars>
      </dgm:prSet>
      <dgm:spPr/>
    </dgm:pt>
    <dgm:pt modelId="{A5C2032C-3C8E-429A-8AE4-FEF7C3724461}" type="pres">
      <dgm:prSet presAssocID="{8D37F6D0-F827-4389-B970-90121363E460}" presName="compositeNode" presStyleCnt="0">
        <dgm:presLayoutVars>
          <dgm:bulletEnabled val="1"/>
        </dgm:presLayoutVars>
      </dgm:prSet>
      <dgm:spPr/>
    </dgm:pt>
    <dgm:pt modelId="{8CD894BB-C842-4122-BAFD-348FC82CEC95}" type="pres">
      <dgm:prSet presAssocID="{8D37F6D0-F827-4389-B970-90121363E460}" presName="bgRect" presStyleLbl="node1" presStyleIdx="0" presStyleCnt="3"/>
      <dgm:spPr/>
    </dgm:pt>
    <dgm:pt modelId="{07CB5BC7-EB4A-485A-8EAF-492F11DEC036}" type="pres">
      <dgm:prSet presAssocID="{8D37F6D0-F827-4389-B970-90121363E460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6DAD0D58-9A19-4051-B648-E9997E506D49}" type="pres">
      <dgm:prSet presAssocID="{8D37F6D0-F827-4389-B970-90121363E460}" presName="childNode" presStyleLbl="node1" presStyleIdx="0" presStyleCnt="3">
        <dgm:presLayoutVars>
          <dgm:bulletEnabled val="1"/>
        </dgm:presLayoutVars>
      </dgm:prSet>
      <dgm:spPr/>
    </dgm:pt>
    <dgm:pt modelId="{DDCADD4C-4C56-4DE9-AB79-A6414DC369B5}" type="pres">
      <dgm:prSet presAssocID="{FF480F9C-0C9D-44F1-8073-0E612935D973}" presName="hSp" presStyleCnt="0"/>
      <dgm:spPr/>
    </dgm:pt>
    <dgm:pt modelId="{E7FEEDBA-30BC-4EA5-B44E-4E3D2B260FC3}" type="pres">
      <dgm:prSet presAssocID="{FF480F9C-0C9D-44F1-8073-0E612935D973}" presName="vProcSp" presStyleCnt="0"/>
      <dgm:spPr/>
    </dgm:pt>
    <dgm:pt modelId="{D42A4000-3448-4F73-AA28-B24D13FD2FA3}" type="pres">
      <dgm:prSet presAssocID="{FF480F9C-0C9D-44F1-8073-0E612935D973}" presName="vSp1" presStyleCnt="0"/>
      <dgm:spPr/>
    </dgm:pt>
    <dgm:pt modelId="{1486CDCA-1D39-4647-BECF-321643F4A780}" type="pres">
      <dgm:prSet presAssocID="{FF480F9C-0C9D-44F1-8073-0E612935D973}" presName="simulatedConn" presStyleLbl="solidFgAcc1" presStyleIdx="0" presStyleCnt="2"/>
      <dgm:spPr/>
    </dgm:pt>
    <dgm:pt modelId="{E58FDB80-6DB9-43A0-9AD7-2A7508ADCC80}" type="pres">
      <dgm:prSet presAssocID="{FF480F9C-0C9D-44F1-8073-0E612935D973}" presName="vSp2" presStyleCnt="0"/>
      <dgm:spPr/>
    </dgm:pt>
    <dgm:pt modelId="{182471A1-D1CF-49A6-929E-CA49C36FC4AC}" type="pres">
      <dgm:prSet presAssocID="{FF480F9C-0C9D-44F1-8073-0E612935D973}" presName="sibTrans" presStyleCnt="0"/>
      <dgm:spPr/>
    </dgm:pt>
    <dgm:pt modelId="{5DFC9633-3CF3-4BE1-8A0B-7F64EDF82027}" type="pres">
      <dgm:prSet presAssocID="{F194E379-D797-4585-8338-A70EB9949258}" presName="compositeNode" presStyleCnt="0">
        <dgm:presLayoutVars>
          <dgm:bulletEnabled val="1"/>
        </dgm:presLayoutVars>
      </dgm:prSet>
      <dgm:spPr/>
    </dgm:pt>
    <dgm:pt modelId="{3B1A9BE0-42CD-4A3B-B560-1BBD7BF85327}" type="pres">
      <dgm:prSet presAssocID="{F194E379-D797-4585-8338-A70EB9949258}" presName="bgRect" presStyleLbl="node1" presStyleIdx="1" presStyleCnt="3"/>
      <dgm:spPr/>
    </dgm:pt>
    <dgm:pt modelId="{C455EFEF-5F01-4FFB-AB00-779C3B7DD4D4}" type="pres">
      <dgm:prSet presAssocID="{F194E379-D797-4585-8338-A70EB9949258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5773F59-AAB3-413F-B7CF-3C829618A335}" type="pres">
      <dgm:prSet presAssocID="{F194E379-D797-4585-8338-A70EB9949258}" presName="childNode" presStyleLbl="node1" presStyleIdx="1" presStyleCnt="3">
        <dgm:presLayoutVars>
          <dgm:bulletEnabled val="1"/>
        </dgm:presLayoutVars>
      </dgm:prSet>
      <dgm:spPr/>
    </dgm:pt>
    <dgm:pt modelId="{62FA7966-3D16-4DBD-879A-3E645AAB323E}" type="pres">
      <dgm:prSet presAssocID="{2AA1C592-F21A-4D00-8EB4-D31000E3973E}" presName="hSp" presStyleCnt="0"/>
      <dgm:spPr/>
    </dgm:pt>
    <dgm:pt modelId="{8C66A48E-B883-4F35-89B8-56D141EBADD0}" type="pres">
      <dgm:prSet presAssocID="{2AA1C592-F21A-4D00-8EB4-D31000E3973E}" presName="vProcSp" presStyleCnt="0"/>
      <dgm:spPr/>
    </dgm:pt>
    <dgm:pt modelId="{AF620C5E-6399-489C-8813-7AC5C3DD9D3A}" type="pres">
      <dgm:prSet presAssocID="{2AA1C592-F21A-4D00-8EB4-D31000E3973E}" presName="vSp1" presStyleCnt="0"/>
      <dgm:spPr/>
    </dgm:pt>
    <dgm:pt modelId="{78B0D6BF-53CC-466A-BD1B-3EF956DBDCDF}" type="pres">
      <dgm:prSet presAssocID="{2AA1C592-F21A-4D00-8EB4-D31000E3973E}" presName="simulatedConn" presStyleLbl="solidFgAcc1" presStyleIdx="1" presStyleCnt="2"/>
      <dgm:spPr/>
    </dgm:pt>
    <dgm:pt modelId="{B698E088-E7BD-4E83-8612-6B6EEE118DF7}" type="pres">
      <dgm:prSet presAssocID="{2AA1C592-F21A-4D00-8EB4-D31000E3973E}" presName="vSp2" presStyleCnt="0"/>
      <dgm:spPr/>
    </dgm:pt>
    <dgm:pt modelId="{7AB2FA2A-E698-4841-AA54-E50BE2302E07}" type="pres">
      <dgm:prSet presAssocID="{2AA1C592-F21A-4D00-8EB4-D31000E3973E}" presName="sibTrans" presStyleCnt="0"/>
      <dgm:spPr/>
    </dgm:pt>
    <dgm:pt modelId="{3D9B314E-058E-451A-9740-448E1DD76017}" type="pres">
      <dgm:prSet presAssocID="{BC638C03-1FE6-49E0-8BB2-E2A1A936C3D5}" presName="compositeNode" presStyleCnt="0">
        <dgm:presLayoutVars>
          <dgm:bulletEnabled val="1"/>
        </dgm:presLayoutVars>
      </dgm:prSet>
      <dgm:spPr/>
    </dgm:pt>
    <dgm:pt modelId="{2871112C-26F0-4445-A20C-0581B70ABA4C}" type="pres">
      <dgm:prSet presAssocID="{BC638C03-1FE6-49E0-8BB2-E2A1A936C3D5}" presName="bgRect" presStyleLbl="node1" presStyleIdx="2" presStyleCnt="3"/>
      <dgm:spPr/>
    </dgm:pt>
    <dgm:pt modelId="{9D10C9DC-D4D6-40BB-9C9B-BF8AA76EF589}" type="pres">
      <dgm:prSet presAssocID="{BC638C03-1FE6-49E0-8BB2-E2A1A936C3D5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BA96EE69-F29D-40EC-81F4-CB91E55E5378}" type="pres">
      <dgm:prSet presAssocID="{BC638C03-1FE6-49E0-8BB2-E2A1A936C3D5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A7C35220-65CD-4433-93FC-69625352960D}" type="presOf" srcId="{F194E379-D797-4585-8338-A70EB9949258}" destId="{3B1A9BE0-42CD-4A3B-B560-1BBD7BF85327}" srcOrd="0" destOrd="0" presId="urn:microsoft.com/office/officeart/2005/8/layout/hProcess7"/>
    <dgm:cxn modelId="{35632C77-0EDE-4B05-B466-9449B0CE7B76}" srcId="{83414473-869C-4D8C-B42E-A68DD40BA11D}" destId="{F194E379-D797-4585-8338-A70EB9949258}" srcOrd="1" destOrd="0" parTransId="{9AB6ED8E-29C0-4B7C-8851-61967FC101C4}" sibTransId="{2AA1C592-F21A-4D00-8EB4-D31000E3973E}"/>
    <dgm:cxn modelId="{7294A2AF-74B5-48BB-932C-A3983811FFEB}" type="presOf" srcId="{BC638C03-1FE6-49E0-8BB2-E2A1A936C3D5}" destId="{9D10C9DC-D4D6-40BB-9C9B-BF8AA76EF589}" srcOrd="1" destOrd="0" presId="urn:microsoft.com/office/officeart/2005/8/layout/hProcess7"/>
    <dgm:cxn modelId="{52A74832-03B2-45AB-8BF0-A52C1528D15B}" type="presOf" srcId="{BC638C03-1FE6-49E0-8BB2-E2A1A936C3D5}" destId="{2871112C-26F0-4445-A20C-0581B70ABA4C}" srcOrd="0" destOrd="0" presId="urn:microsoft.com/office/officeart/2005/8/layout/hProcess7"/>
    <dgm:cxn modelId="{4B07A1AB-C05E-4287-B453-7AB8A8B6DFB5}" srcId="{8D37F6D0-F827-4389-B970-90121363E460}" destId="{5031F236-0DAB-4B65-B9EF-1A8C0B5097F8}" srcOrd="0" destOrd="0" parTransId="{6CE1957E-78BA-462B-8C3F-43C8BB390825}" sibTransId="{B01800A0-48DA-4353-BDD8-CC01DF4C6BC9}"/>
    <dgm:cxn modelId="{754E6514-06E3-440D-A4D7-B9CEDA07231D}" srcId="{83414473-869C-4D8C-B42E-A68DD40BA11D}" destId="{BC638C03-1FE6-49E0-8BB2-E2A1A936C3D5}" srcOrd="2" destOrd="0" parTransId="{CB27E38D-2FAE-4034-B150-6A1100F9CDC8}" sibTransId="{92288FF1-1BA7-49D9-85B8-5C6A572D8AB4}"/>
    <dgm:cxn modelId="{42D89741-7371-4515-97DC-16A1F6F73018}" srcId="{83414473-869C-4D8C-B42E-A68DD40BA11D}" destId="{8D37F6D0-F827-4389-B970-90121363E460}" srcOrd="0" destOrd="0" parTransId="{B000A9D6-BC4C-41D4-8895-93EAC605F62B}" sibTransId="{FF480F9C-0C9D-44F1-8073-0E612935D973}"/>
    <dgm:cxn modelId="{8FF8ECA5-31C0-4ECB-8EF6-A861D51E9391}" type="presOf" srcId="{83414473-869C-4D8C-B42E-A68DD40BA11D}" destId="{830FA13B-2D40-40C4-ACBB-DDB70053F048}" srcOrd="0" destOrd="0" presId="urn:microsoft.com/office/officeart/2005/8/layout/hProcess7"/>
    <dgm:cxn modelId="{5AD34344-C90C-4A39-A758-8CEF96BD8D28}" srcId="{BC638C03-1FE6-49E0-8BB2-E2A1A936C3D5}" destId="{4A147377-42D8-4F58-8025-09D7C1272D77}" srcOrd="0" destOrd="0" parTransId="{EFAB8826-327B-4C2B-A554-59D943D23751}" sibTransId="{00BC249C-ECFD-43F5-AF08-567657B54F86}"/>
    <dgm:cxn modelId="{C3F5264B-EAE8-4035-B4EB-178BE9B8BB92}" type="presOf" srcId="{5031F236-0DAB-4B65-B9EF-1A8C0B5097F8}" destId="{6DAD0D58-9A19-4051-B648-E9997E506D49}" srcOrd="0" destOrd="0" presId="urn:microsoft.com/office/officeart/2005/8/layout/hProcess7"/>
    <dgm:cxn modelId="{CFC77A8D-5B91-4BEA-A1EE-6F0C1FA888C9}" type="presOf" srcId="{8D37F6D0-F827-4389-B970-90121363E460}" destId="{8CD894BB-C842-4122-BAFD-348FC82CEC95}" srcOrd="0" destOrd="0" presId="urn:microsoft.com/office/officeart/2005/8/layout/hProcess7"/>
    <dgm:cxn modelId="{EFBA937A-E6B1-438D-BBF5-1B5A7E72F255}" type="presOf" srcId="{4A147377-42D8-4F58-8025-09D7C1272D77}" destId="{BA96EE69-F29D-40EC-81F4-CB91E55E5378}" srcOrd="0" destOrd="0" presId="urn:microsoft.com/office/officeart/2005/8/layout/hProcess7"/>
    <dgm:cxn modelId="{9A14DFAD-0679-4B54-B0D1-08B4AA22A201}" type="presOf" srcId="{7895CAEA-5D30-4CE5-8610-ED4BA7CB3140}" destId="{E5773F59-AAB3-413F-B7CF-3C829618A335}" srcOrd="0" destOrd="0" presId="urn:microsoft.com/office/officeart/2005/8/layout/hProcess7"/>
    <dgm:cxn modelId="{D9CDDEED-68DF-4338-B9E6-E3C22F261058}" type="presOf" srcId="{F194E379-D797-4585-8338-A70EB9949258}" destId="{C455EFEF-5F01-4FFB-AB00-779C3B7DD4D4}" srcOrd="1" destOrd="0" presId="urn:microsoft.com/office/officeart/2005/8/layout/hProcess7"/>
    <dgm:cxn modelId="{D1BB06C9-9D31-4F25-9590-EF0FDF1B9465}" type="presOf" srcId="{8D37F6D0-F827-4389-B970-90121363E460}" destId="{07CB5BC7-EB4A-485A-8EAF-492F11DEC036}" srcOrd="1" destOrd="0" presId="urn:microsoft.com/office/officeart/2005/8/layout/hProcess7"/>
    <dgm:cxn modelId="{BE6A563F-CF39-4B16-A575-064B0E941146}" srcId="{F194E379-D797-4585-8338-A70EB9949258}" destId="{7895CAEA-5D30-4CE5-8610-ED4BA7CB3140}" srcOrd="0" destOrd="0" parTransId="{95D53D5F-97E2-424B-BD67-158B500C0B96}" sibTransId="{00C41EF5-1134-46F8-AE67-62FC8A521CAB}"/>
    <dgm:cxn modelId="{D4A166B2-57CA-4D6A-B505-CADE137E46A6}" type="presParOf" srcId="{830FA13B-2D40-40C4-ACBB-DDB70053F048}" destId="{A5C2032C-3C8E-429A-8AE4-FEF7C3724461}" srcOrd="0" destOrd="0" presId="urn:microsoft.com/office/officeart/2005/8/layout/hProcess7"/>
    <dgm:cxn modelId="{52521C21-1AC1-4790-9233-A7C020DE28AE}" type="presParOf" srcId="{A5C2032C-3C8E-429A-8AE4-FEF7C3724461}" destId="{8CD894BB-C842-4122-BAFD-348FC82CEC95}" srcOrd="0" destOrd="0" presId="urn:microsoft.com/office/officeart/2005/8/layout/hProcess7"/>
    <dgm:cxn modelId="{F20D72A0-2FFE-446C-8CA7-806CA55F415D}" type="presParOf" srcId="{A5C2032C-3C8E-429A-8AE4-FEF7C3724461}" destId="{07CB5BC7-EB4A-485A-8EAF-492F11DEC036}" srcOrd="1" destOrd="0" presId="urn:microsoft.com/office/officeart/2005/8/layout/hProcess7"/>
    <dgm:cxn modelId="{B2B9FEA4-F545-4968-A62B-45519D33FA37}" type="presParOf" srcId="{A5C2032C-3C8E-429A-8AE4-FEF7C3724461}" destId="{6DAD0D58-9A19-4051-B648-E9997E506D49}" srcOrd="2" destOrd="0" presId="urn:microsoft.com/office/officeart/2005/8/layout/hProcess7"/>
    <dgm:cxn modelId="{DA6E4462-19D4-4B67-B303-C464BB669D5C}" type="presParOf" srcId="{830FA13B-2D40-40C4-ACBB-DDB70053F048}" destId="{DDCADD4C-4C56-4DE9-AB79-A6414DC369B5}" srcOrd="1" destOrd="0" presId="urn:microsoft.com/office/officeart/2005/8/layout/hProcess7"/>
    <dgm:cxn modelId="{C5D23512-DCE3-4734-A9EC-91BB0EDD6662}" type="presParOf" srcId="{830FA13B-2D40-40C4-ACBB-DDB70053F048}" destId="{E7FEEDBA-30BC-4EA5-B44E-4E3D2B260FC3}" srcOrd="2" destOrd="0" presId="urn:microsoft.com/office/officeart/2005/8/layout/hProcess7"/>
    <dgm:cxn modelId="{B7B12D65-A5C9-4806-AADA-ED8E507153D1}" type="presParOf" srcId="{E7FEEDBA-30BC-4EA5-B44E-4E3D2B260FC3}" destId="{D42A4000-3448-4F73-AA28-B24D13FD2FA3}" srcOrd="0" destOrd="0" presId="urn:microsoft.com/office/officeart/2005/8/layout/hProcess7"/>
    <dgm:cxn modelId="{88DAF799-D5CB-478E-B288-134A5BA7A117}" type="presParOf" srcId="{E7FEEDBA-30BC-4EA5-B44E-4E3D2B260FC3}" destId="{1486CDCA-1D39-4647-BECF-321643F4A780}" srcOrd="1" destOrd="0" presId="urn:microsoft.com/office/officeart/2005/8/layout/hProcess7"/>
    <dgm:cxn modelId="{4A132C9A-6B64-4B6D-B9A7-EE01526C1415}" type="presParOf" srcId="{E7FEEDBA-30BC-4EA5-B44E-4E3D2B260FC3}" destId="{E58FDB80-6DB9-43A0-9AD7-2A7508ADCC80}" srcOrd="2" destOrd="0" presId="urn:microsoft.com/office/officeart/2005/8/layout/hProcess7"/>
    <dgm:cxn modelId="{71900D8C-DA3A-4750-9FD8-046A69F8040B}" type="presParOf" srcId="{830FA13B-2D40-40C4-ACBB-DDB70053F048}" destId="{182471A1-D1CF-49A6-929E-CA49C36FC4AC}" srcOrd="3" destOrd="0" presId="urn:microsoft.com/office/officeart/2005/8/layout/hProcess7"/>
    <dgm:cxn modelId="{EB8DBB00-6623-4002-9911-7968ED9EE2BD}" type="presParOf" srcId="{830FA13B-2D40-40C4-ACBB-DDB70053F048}" destId="{5DFC9633-3CF3-4BE1-8A0B-7F64EDF82027}" srcOrd="4" destOrd="0" presId="urn:microsoft.com/office/officeart/2005/8/layout/hProcess7"/>
    <dgm:cxn modelId="{BBDAC94F-4DF7-4085-9D78-AEE03092892D}" type="presParOf" srcId="{5DFC9633-3CF3-4BE1-8A0B-7F64EDF82027}" destId="{3B1A9BE0-42CD-4A3B-B560-1BBD7BF85327}" srcOrd="0" destOrd="0" presId="urn:microsoft.com/office/officeart/2005/8/layout/hProcess7"/>
    <dgm:cxn modelId="{B7820797-A44F-43DC-B9F5-74D810C5E62D}" type="presParOf" srcId="{5DFC9633-3CF3-4BE1-8A0B-7F64EDF82027}" destId="{C455EFEF-5F01-4FFB-AB00-779C3B7DD4D4}" srcOrd="1" destOrd="0" presId="urn:microsoft.com/office/officeart/2005/8/layout/hProcess7"/>
    <dgm:cxn modelId="{54B468FD-74AB-4531-AC05-7C945F2CA69A}" type="presParOf" srcId="{5DFC9633-3CF3-4BE1-8A0B-7F64EDF82027}" destId="{E5773F59-AAB3-413F-B7CF-3C829618A335}" srcOrd="2" destOrd="0" presId="urn:microsoft.com/office/officeart/2005/8/layout/hProcess7"/>
    <dgm:cxn modelId="{EB5FE6C3-211F-4229-97D6-38DA2D6BE459}" type="presParOf" srcId="{830FA13B-2D40-40C4-ACBB-DDB70053F048}" destId="{62FA7966-3D16-4DBD-879A-3E645AAB323E}" srcOrd="5" destOrd="0" presId="urn:microsoft.com/office/officeart/2005/8/layout/hProcess7"/>
    <dgm:cxn modelId="{02BD52D1-D3A5-4A06-BD81-60AA517A7122}" type="presParOf" srcId="{830FA13B-2D40-40C4-ACBB-DDB70053F048}" destId="{8C66A48E-B883-4F35-89B8-56D141EBADD0}" srcOrd="6" destOrd="0" presId="urn:microsoft.com/office/officeart/2005/8/layout/hProcess7"/>
    <dgm:cxn modelId="{611BCF7D-7132-40A6-90FC-17A667932417}" type="presParOf" srcId="{8C66A48E-B883-4F35-89B8-56D141EBADD0}" destId="{AF620C5E-6399-489C-8813-7AC5C3DD9D3A}" srcOrd="0" destOrd="0" presId="urn:microsoft.com/office/officeart/2005/8/layout/hProcess7"/>
    <dgm:cxn modelId="{51F4AF55-7F6F-4EF5-8649-D8B1FCA7BB7F}" type="presParOf" srcId="{8C66A48E-B883-4F35-89B8-56D141EBADD0}" destId="{78B0D6BF-53CC-466A-BD1B-3EF956DBDCDF}" srcOrd="1" destOrd="0" presId="urn:microsoft.com/office/officeart/2005/8/layout/hProcess7"/>
    <dgm:cxn modelId="{05829F5A-CBBC-403C-A541-248D1FEC7087}" type="presParOf" srcId="{8C66A48E-B883-4F35-89B8-56D141EBADD0}" destId="{B698E088-E7BD-4E83-8612-6B6EEE118DF7}" srcOrd="2" destOrd="0" presId="urn:microsoft.com/office/officeart/2005/8/layout/hProcess7"/>
    <dgm:cxn modelId="{3D672026-43B3-47AB-BD3F-76C22780A6E5}" type="presParOf" srcId="{830FA13B-2D40-40C4-ACBB-DDB70053F048}" destId="{7AB2FA2A-E698-4841-AA54-E50BE2302E07}" srcOrd="7" destOrd="0" presId="urn:microsoft.com/office/officeart/2005/8/layout/hProcess7"/>
    <dgm:cxn modelId="{D0F7DB27-0E85-4876-8EFD-B3BD67EC3A8E}" type="presParOf" srcId="{830FA13B-2D40-40C4-ACBB-DDB70053F048}" destId="{3D9B314E-058E-451A-9740-448E1DD76017}" srcOrd="8" destOrd="0" presId="urn:microsoft.com/office/officeart/2005/8/layout/hProcess7"/>
    <dgm:cxn modelId="{16BE7259-827C-4C20-A617-4DFBDDC2C8C8}" type="presParOf" srcId="{3D9B314E-058E-451A-9740-448E1DD76017}" destId="{2871112C-26F0-4445-A20C-0581B70ABA4C}" srcOrd="0" destOrd="0" presId="urn:microsoft.com/office/officeart/2005/8/layout/hProcess7"/>
    <dgm:cxn modelId="{D5186E29-356B-4DC7-88F2-DC23F572B430}" type="presParOf" srcId="{3D9B314E-058E-451A-9740-448E1DD76017}" destId="{9D10C9DC-D4D6-40BB-9C9B-BF8AA76EF589}" srcOrd="1" destOrd="0" presId="urn:microsoft.com/office/officeart/2005/8/layout/hProcess7"/>
    <dgm:cxn modelId="{43C734E4-7E96-492F-AA6E-2C22F0A6CE2A}" type="presParOf" srcId="{3D9B314E-058E-451A-9740-448E1DD76017}" destId="{BA96EE69-F29D-40EC-81F4-CB91E55E537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894BB-C842-4122-BAFD-348FC82CEC95}">
      <dsp:nvSpPr>
        <dsp:cNvPr id="0" name=""/>
        <dsp:cNvSpPr/>
      </dsp:nvSpPr>
      <dsp:spPr>
        <a:xfrm>
          <a:off x="758" y="742061"/>
          <a:ext cx="3263447" cy="391613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2">
                  <a:lumMod val="75000"/>
                  <a:lumOff val="25000"/>
                </a:schemeClr>
              </a:solidFill>
            </a:rPr>
            <a:t>one</a:t>
          </a:r>
        </a:p>
      </dsp:txBody>
      <dsp:txXfrm rot="16200000">
        <a:off x="-1278513" y="2021333"/>
        <a:ext cx="3211232" cy="652689"/>
      </dsp:txXfrm>
    </dsp:sp>
    <dsp:sp modelId="{6DAD0D58-9A19-4051-B648-E9997E506D49}">
      <dsp:nvSpPr>
        <dsp:cNvPr id="0" name=""/>
        <dsp:cNvSpPr/>
      </dsp:nvSpPr>
      <dsp:spPr>
        <a:xfrm>
          <a:off x="653447" y="742061"/>
          <a:ext cx="2431268" cy="3916137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Discuss our classroom challenges &amp; how teaching internships can help us address them </a:t>
          </a:r>
        </a:p>
      </dsp:txBody>
      <dsp:txXfrm>
        <a:off x="653447" y="742061"/>
        <a:ext cx="2431268" cy="3916137"/>
      </dsp:txXfrm>
    </dsp:sp>
    <dsp:sp modelId="{3B1A9BE0-42CD-4A3B-B560-1BBD7BF85327}">
      <dsp:nvSpPr>
        <dsp:cNvPr id="0" name=""/>
        <dsp:cNvSpPr/>
      </dsp:nvSpPr>
      <dsp:spPr>
        <a:xfrm>
          <a:off x="3378426" y="742061"/>
          <a:ext cx="3263447" cy="391613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2">
                  <a:lumMod val="75000"/>
                  <a:lumOff val="25000"/>
                </a:schemeClr>
              </a:solidFill>
            </a:rPr>
            <a:t>two</a:t>
          </a:r>
        </a:p>
      </dsp:txBody>
      <dsp:txXfrm rot="16200000">
        <a:off x="2099155" y="2021333"/>
        <a:ext cx="3211232" cy="652689"/>
      </dsp:txXfrm>
    </dsp:sp>
    <dsp:sp modelId="{1486CDCA-1D39-4647-BECF-321643F4A780}">
      <dsp:nvSpPr>
        <dsp:cNvPr id="0" name=""/>
        <dsp:cNvSpPr/>
      </dsp:nvSpPr>
      <dsp:spPr>
        <a:xfrm rot="5400000">
          <a:off x="3107041" y="3853829"/>
          <a:ext cx="575404" cy="48951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73F59-AAB3-413F-B7CF-3C829618A335}">
      <dsp:nvSpPr>
        <dsp:cNvPr id="0" name=""/>
        <dsp:cNvSpPr/>
      </dsp:nvSpPr>
      <dsp:spPr>
        <a:xfrm>
          <a:off x="4031116" y="742061"/>
          <a:ext cx="2431268" cy="3916137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Review expectations for a teaching intern and their supervisor</a:t>
          </a:r>
        </a:p>
      </dsp:txBody>
      <dsp:txXfrm>
        <a:off x="4031116" y="742061"/>
        <a:ext cx="2431268" cy="3916137"/>
      </dsp:txXfrm>
    </dsp:sp>
    <dsp:sp modelId="{2871112C-26F0-4445-A20C-0581B70ABA4C}">
      <dsp:nvSpPr>
        <dsp:cNvPr id="0" name=""/>
        <dsp:cNvSpPr/>
      </dsp:nvSpPr>
      <dsp:spPr>
        <a:xfrm>
          <a:off x="6756094" y="742061"/>
          <a:ext cx="3263447" cy="391613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2">
                  <a:lumMod val="75000"/>
                  <a:lumOff val="25000"/>
                </a:schemeClr>
              </a:solidFill>
            </a:rPr>
            <a:t>three</a:t>
          </a:r>
        </a:p>
      </dsp:txBody>
      <dsp:txXfrm rot="16200000">
        <a:off x="5476823" y="2021333"/>
        <a:ext cx="3211232" cy="652689"/>
      </dsp:txXfrm>
    </dsp:sp>
    <dsp:sp modelId="{78B0D6BF-53CC-466A-BD1B-3EF956DBDCDF}">
      <dsp:nvSpPr>
        <dsp:cNvPr id="0" name=""/>
        <dsp:cNvSpPr/>
      </dsp:nvSpPr>
      <dsp:spPr>
        <a:xfrm rot="5400000">
          <a:off x="6484709" y="3853829"/>
          <a:ext cx="575404" cy="48951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6EE69-F29D-40EC-81F4-CB91E55E5378}">
      <dsp:nvSpPr>
        <dsp:cNvPr id="0" name=""/>
        <dsp:cNvSpPr/>
      </dsp:nvSpPr>
      <dsp:spPr>
        <a:xfrm>
          <a:off x="7408784" y="742061"/>
          <a:ext cx="2431268" cy="3916137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Consider how to adapt this model to boost teaching capacity in your context</a:t>
          </a:r>
        </a:p>
      </dsp:txBody>
      <dsp:txXfrm>
        <a:off x="7408784" y="742061"/>
        <a:ext cx="2431268" cy="3916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7BFDA7-A81D-410B-9BE2-0C19DCFB471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9758C1-99C9-478B-94CA-0D0DC5C1B5D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500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DA7-A81D-410B-9BE2-0C19DCFB471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8C1-99C9-478B-94CA-0D0DC5C1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DA7-A81D-410B-9BE2-0C19DCFB471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8C1-99C9-478B-94CA-0D0DC5C1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DA7-A81D-410B-9BE2-0C19DCFB471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8C1-99C9-478B-94CA-0D0DC5C1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7BFDA7-A81D-410B-9BE2-0C19DCFB471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9758C1-99C9-478B-94CA-0D0DC5C1B5D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05937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DA7-A81D-410B-9BE2-0C19DCFB471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8C1-99C9-478B-94CA-0D0DC5C1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061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DA7-A81D-410B-9BE2-0C19DCFB471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8C1-99C9-478B-94CA-0D0DC5C1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434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DA7-A81D-410B-9BE2-0C19DCFB471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8C1-99C9-478B-94CA-0D0DC5C1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7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DA7-A81D-410B-9BE2-0C19DCFB471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8C1-99C9-478B-94CA-0D0DC5C1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8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37BFDA7-A81D-410B-9BE2-0C19DCFB471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F9758C1-99C9-478B-94CA-0D0DC5C1B5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959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37BFDA7-A81D-410B-9BE2-0C19DCFB471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F9758C1-99C9-478B-94CA-0D0DC5C1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7BFDA7-A81D-410B-9BE2-0C19DCFB471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9758C1-99C9-478B-94CA-0D0DC5C1B5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91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S35X8lGxGP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24962"/>
            <a:ext cx="10318418" cy="4394988"/>
          </a:xfrm>
        </p:spPr>
        <p:txBody>
          <a:bodyPr/>
          <a:lstStyle/>
          <a:p>
            <a:r>
              <a:rPr lang="en-US" dirty="0"/>
              <a:t>Multi-level madness?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8375" y="3551582"/>
            <a:ext cx="8783766" cy="188443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Build Capacity and Develop Future Teachers by Creating Teaching Internships</a:t>
            </a:r>
          </a:p>
        </p:txBody>
      </p:sp>
      <p:sp>
        <p:nvSpPr>
          <p:cNvPr id="4" name="Right Triangle 3"/>
          <p:cNvSpPr/>
          <p:nvPr/>
        </p:nvSpPr>
        <p:spPr>
          <a:xfrm flipH="1" flipV="1">
            <a:off x="9037982" y="0"/>
            <a:ext cx="3154016" cy="3220279"/>
          </a:xfrm>
          <a:prstGeom prst="rtTriangl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283466" y="3770244"/>
            <a:ext cx="3054625" cy="3087756"/>
          </a:xfrm>
          <a:prstGeom prst="rtTriangl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29460" y="145772"/>
            <a:ext cx="1669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ERIN CARY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630" y="5315363"/>
            <a:ext cx="2034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Lyndale Education Program</a:t>
            </a:r>
          </a:p>
        </p:txBody>
      </p:sp>
    </p:spTree>
    <p:extLst>
      <p:ext uri="{BB962C8B-B14F-4D97-AF65-F5344CB8AC3E}">
        <p14:creationId xmlns:p14="http://schemas.microsoft.com/office/powerpoint/2010/main" val="418130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17565" y="457199"/>
            <a:ext cx="3710609" cy="4287079"/>
          </a:xfrm>
        </p:spPr>
        <p:txBody>
          <a:bodyPr>
            <a:noAutofit/>
          </a:bodyPr>
          <a:lstStyle/>
          <a:p>
            <a:r>
              <a:rPr lang="en-US" sz="4800" dirty="0"/>
              <a:t>A few</a:t>
            </a:r>
            <a:r>
              <a:rPr lang="en-US" sz="3200" dirty="0"/>
              <a:t> </a:t>
            </a:r>
            <a:r>
              <a:rPr lang="en-US" sz="2400" dirty="0"/>
              <a:t>considerations </a:t>
            </a:r>
            <a:r>
              <a:rPr lang="en-US" sz="4400" dirty="0"/>
              <a:t>to, um…</a:t>
            </a:r>
            <a:br>
              <a:rPr lang="en-US" sz="4400" dirty="0"/>
            </a:br>
            <a:r>
              <a:rPr lang="en-US" sz="4400" dirty="0"/>
              <a:t>consider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5129" y="596348"/>
            <a:ext cx="617551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LOGISTICS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You’ll need dedicated time &amp; space to meet with your intern for check-ins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Your intern needs access to instructional resources and printing/copying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Try to be flexible with the length and intensity of commitment within your internship in order to attract a great candidate</a:t>
            </a:r>
          </a:p>
        </p:txBody>
      </p:sp>
    </p:spTree>
    <p:extLst>
      <p:ext uri="{BB962C8B-B14F-4D97-AF65-F5344CB8AC3E}">
        <p14:creationId xmlns:p14="http://schemas.microsoft.com/office/powerpoint/2010/main" val="259521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17565" y="457199"/>
            <a:ext cx="3710609" cy="4287079"/>
          </a:xfrm>
        </p:spPr>
        <p:txBody>
          <a:bodyPr>
            <a:noAutofit/>
          </a:bodyPr>
          <a:lstStyle/>
          <a:p>
            <a:r>
              <a:rPr lang="en-US" sz="4800" dirty="0"/>
              <a:t>A few</a:t>
            </a:r>
            <a:r>
              <a:rPr lang="en-US" sz="3200" dirty="0"/>
              <a:t> </a:t>
            </a:r>
            <a:r>
              <a:rPr lang="en-US" sz="2400" dirty="0"/>
              <a:t>considerations </a:t>
            </a:r>
            <a:r>
              <a:rPr lang="en-US" sz="4400" dirty="0"/>
              <a:t>to, um…</a:t>
            </a:r>
            <a:br>
              <a:rPr lang="en-US" sz="4400" dirty="0"/>
            </a:br>
            <a:r>
              <a:rPr lang="en-US" sz="4400" dirty="0"/>
              <a:t>consider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5130" y="596348"/>
            <a:ext cx="5923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ETHICS</a:t>
            </a:r>
          </a:p>
          <a:p>
            <a:endParaRPr lang="en-US" b="1" dirty="0"/>
          </a:p>
          <a:p>
            <a:r>
              <a:rPr lang="en-US" sz="2400" b="1" dirty="0"/>
              <a:t>Adam Ruins Everything</a:t>
            </a:r>
          </a:p>
          <a:p>
            <a:r>
              <a:rPr lang="en-US" sz="2400" dirty="0"/>
              <a:t>“Why Most Internships Are Actually Illegal”</a:t>
            </a:r>
          </a:p>
        </p:txBody>
      </p:sp>
      <p:pic>
        <p:nvPicPr>
          <p:cNvPr id="3" name="S35X8lGxGP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6347" y="2818986"/>
            <a:ext cx="6414788" cy="36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17565" y="457199"/>
            <a:ext cx="3710609" cy="4287079"/>
          </a:xfrm>
        </p:spPr>
        <p:txBody>
          <a:bodyPr>
            <a:noAutofit/>
          </a:bodyPr>
          <a:lstStyle/>
          <a:p>
            <a:r>
              <a:rPr lang="en-US" sz="4800" dirty="0"/>
              <a:t>A few</a:t>
            </a:r>
            <a:r>
              <a:rPr lang="en-US" sz="3200" dirty="0"/>
              <a:t> </a:t>
            </a:r>
            <a:r>
              <a:rPr lang="en-US" sz="2400" dirty="0"/>
              <a:t>considerations </a:t>
            </a:r>
            <a:r>
              <a:rPr lang="en-US" sz="4400" dirty="0"/>
              <a:t>to, um…</a:t>
            </a:r>
            <a:br>
              <a:rPr lang="en-US" sz="4400" dirty="0"/>
            </a:br>
            <a:r>
              <a:rPr lang="en-US" sz="4400" dirty="0"/>
              <a:t>consider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5130" y="596348"/>
            <a:ext cx="592372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ETHICS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Build your internship as a supervised experience that allows someone to learn about and gains experience in our industry through lesson planning, classroom instruction and collaboration with an ABE professional.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PAY YOUR INTERN, or if they are a student and can arrange college credit, this experience can serve as field training.  Lends a level of professionalism to your position (and unpaid internships are B.S.)</a:t>
            </a:r>
          </a:p>
        </p:txBody>
      </p:sp>
    </p:spTree>
    <p:extLst>
      <p:ext uri="{BB962C8B-B14F-4D97-AF65-F5344CB8AC3E}">
        <p14:creationId xmlns:p14="http://schemas.microsoft.com/office/powerpoint/2010/main" val="3810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6181" y="1709528"/>
            <a:ext cx="8843054" cy="530749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400" cap="none" dirty="0"/>
              <a:t>How could this model solve problems in your context?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400" cap="none" dirty="0"/>
              <a:t>What aspects of the internship would need to be adapted for your context? What would those adaptations look like?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400" cap="none" dirty="0"/>
              <a:t>Who would supervise the intern?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400" cap="none" dirty="0"/>
              <a:t>Other concerns?</a:t>
            </a:r>
            <a:endParaRPr lang="en-US" sz="3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42930" y="251791"/>
            <a:ext cx="8405730" cy="1298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Discuss with a neighbor (or two):</a:t>
            </a:r>
          </a:p>
        </p:txBody>
      </p:sp>
    </p:spTree>
    <p:extLst>
      <p:ext uri="{BB962C8B-B14F-4D97-AF65-F5344CB8AC3E}">
        <p14:creationId xmlns:p14="http://schemas.microsoft.com/office/powerpoint/2010/main" val="86144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2522" y="1524001"/>
            <a:ext cx="4293704" cy="2902226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Questions?</a:t>
            </a:r>
            <a:br>
              <a:rPr lang="en-US" sz="4000" dirty="0"/>
            </a:br>
            <a:r>
              <a:rPr lang="en-US" sz="4000" dirty="0"/>
              <a:t>Comments?</a:t>
            </a:r>
            <a:br>
              <a:rPr lang="en-US" sz="4000" dirty="0"/>
            </a:br>
            <a:r>
              <a:rPr lang="en-US" sz="4000" dirty="0"/>
              <a:t>Thoughts?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776" y="1018623"/>
            <a:ext cx="6371661" cy="5011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858539" y="4213857"/>
            <a:ext cx="4081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Materials and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Powerpoint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available at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teachinginternships</a:t>
            </a:r>
            <a:r>
              <a:rPr lang="en-US" sz="2800" dirty="0">
                <a:solidFill>
                  <a:schemeClr val="accent1"/>
                </a:solidFill>
              </a:rPr>
              <a:t>. weebly.com</a:t>
            </a:r>
          </a:p>
        </p:txBody>
      </p:sp>
    </p:spTree>
    <p:extLst>
      <p:ext uri="{BB962C8B-B14F-4D97-AF65-F5344CB8AC3E}">
        <p14:creationId xmlns:p14="http://schemas.microsoft.com/office/powerpoint/2010/main" val="406691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2880863"/>
            <a:ext cx="3496306" cy="1196671"/>
          </a:xfrm>
        </p:spPr>
        <p:txBody>
          <a:bodyPr>
            <a:noAutofit/>
          </a:bodyPr>
          <a:lstStyle/>
          <a:p>
            <a:r>
              <a:rPr lang="en-US" sz="2800" dirty="0"/>
              <a:t>Thank you for joining me for the last session of Summer Institute 2016!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4293704"/>
            <a:ext cx="3092115" cy="16117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Safe travels home, everyone!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16" y="810314"/>
            <a:ext cx="5268875" cy="5242531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120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Objectives: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046210"/>
              </p:ext>
            </p:extLst>
          </p:nvPr>
        </p:nvGraphicFramePr>
        <p:xfrm>
          <a:off x="1257299" y="1457739"/>
          <a:ext cx="10020301" cy="540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695" y="1669775"/>
            <a:ext cx="7301949" cy="470618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 One-room  schoolhouse?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 Multi-level group that you routinely differentiate?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 Multi-level group that you feel you WANT to differentiate more?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991139" y="251791"/>
            <a:ext cx="7017488" cy="1298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Who are we?</a:t>
            </a:r>
          </a:p>
        </p:txBody>
      </p:sp>
    </p:spTree>
    <p:extLst>
      <p:ext uri="{BB962C8B-B14F-4D97-AF65-F5344CB8AC3E}">
        <p14:creationId xmlns:p14="http://schemas.microsoft.com/office/powerpoint/2010/main" val="364942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29" y="1550504"/>
            <a:ext cx="8405731" cy="495631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cap="none" dirty="0"/>
              <a:t>Students not receiving enough teacher attention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cap="none" dirty="0"/>
              <a:t>Insufficient time for one teacher to plan leveled lessons for several groups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cap="none" dirty="0"/>
              <a:t>Teacher wherewithal and classroom organization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cap="none" dirty="0"/>
              <a:t>Lack of funding for additional instructors (for the moment)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42930" y="251791"/>
            <a:ext cx="8405730" cy="1298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are the challenges?</a:t>
            </a:r>
          </a:p>
        </p:txBody>
      </p:sp>
    </p:spTree>
    <p:extLst>
      <p:ext uri="{BB962C8B-B14F-4D97-AF65-F5344CB8AC3E}">
        <p14:creationId xmlns:p14="http://schemas.microsoft.com/office/powerpoint/2010/main" val="19607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304" y="457199"/>
            <a:ext cx="3949148" cy="3969027"/>
          </a:xfrm>
        </p:spPr>
        <p:txBody>
          <a:bodyPr>
            <a:normAutofit/>
          </a:bodyPr>
          <a:lstStyle/>
          <a:p>
            <a:r>
              <a:rPr lang="en-US" sz="3000" dirty="0"/>
              <a:t>Expectations</a:t>
            </a:r>
            <a:r>
              <a:rPr lang="en-US" sz="4800" dirty="0"/>
              <a:t> </a:t>
            </a:r>
            <a:r>
              <a:rPr lang="en-US" sz="4400" dirty="0"/>
              <a:t>of teaching intern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311610" cy="49851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Commit to term and weekly </a:t>
            </a:r>
            <a:r>
              <a:rPr lang="en-US" sz="3500" dirty="0"/>
              <a:t>time commitment of internship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Take on necessary duties and activities required by internship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Agree to absence policy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2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052" y="920377"/>
            <a:ext cx="3949148" cy="3969027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Expectations</a:t>
            </a:r>
            <a:r>
              <a:rPr lang="en-US" sz="4800" dirty="0"/>
              <a:t> </a:t>
            </a:r>
            <a:r>
              <a:rPr lang="en-US" sz="4400" dirty="0"/>
              <a:t>of teaching internship supervisor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55599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Set objectives for intern and organization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Organize and set schedule for internship activities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Supervise and check in with intern continually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Provide curriculum and instructional/planning support; share industry knowledge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Conduct teaching observation and provide feedback; supply professional reference</a:t>
            </a:r>
          </a:p>
        </p:txBody>
      </p:sp>
    </p:spTree>
    <p:extLst>
      <p:ext uri="{BB962C8B-B14F-4D97-AF65-F5344CB8AC3E}">
        <p14:creationId xmlns:p14="http://schemas.microsoft.com/office/powerpoint/2010/main" val="143709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17565" y="457199"/>
            <a:ext cx="3710609" cy="4287079"/>
          </a:xfrm>
        </p:spPr>
        <p:txBody>
          <a:bodyPr>
            <a:noAutofit/>
          </a:bodyPr>
          <a:lstStyle/>
          <a:p>
            <a:r>
              <a:rPr lang="en-US" sz="4800" dirty="0"/>
              <a:t>A few</a:t>
            </a:r>
            <a:r>
              <a:rPr lang="en-US" sz="3200" dirty="0"/>
              <a:t> </a:t>
            </a:r>
            <a:r>
              <a:rPr lang="en-US" sz="2400" dirty="0"/>
              <a:t>considerations </a:t>
            </a:r>
            <a:r>
              <a:rPr lang="en-US" sz="4400" dirty="0"/>
              <a:t>to, um…</a:t>
            </a:r>
            <a:br>
              <a:rPr lang="en-US" sz="4400" dirty="0"/>
            </a:br>
            <a:r>
              <a:rPr lang="en-US" sz="4400" dirty="0"/>
              <a:t>consider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5130" y="596348"/>
            <a:ext cx="59237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FIT</a:t>
            </a:r>
          </a:p>
          <a:p>
            <a:endParaRPr lang="en-US" dirty="0"/>
          </a:p>
          <a:p>
            <a:r>
              <a:rPr lang="en-US" sz="2800" dirty="0"/>
              <a:t>Be pickier in your intern selection process than with a normal volunteer, because: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You want this to increase your capacity, not overwhelm you with piles of support work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Intern should be someone you’re comfortable asking your students to learn from</a:t>
            </a:r>
          </a:p>
        </p:txBody>
      </p:sp>
    </p:spTree>
    <p:extLst>
      <p:ext uri="{BB962C8B-B14F-4D97-AF65-F5344CB8AC3E}">
        <p14:creationId xmlns:p14="http://schemas.microsoft.com/office/powerpoint/2010/main" val="62350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17565" y="457199"/>
            <a:ext cx="3710609" cy="4287079"/>
          </a:xfrm>
        </p:spPr>
        <p:txBody>
          <a:bodyPr>
            <a:noAutofit/>
          </a:bodyPr>
          <a:lstStyle/>
          <a:p>
            <a:r>
              <a:rPr lang="en-US" sz="4800" dirty="0"/>
              <a:t>A few</a:t>
            </a:r>
            <a:r>
              <a:rPr lang="en-US" sz="3200" dirty="0"/>
              <a:t> </a:t>
            </a:r>
            <a:r>
              <a:rPr lang="en-US" sz="2400" dirty="0"/>
              <a:t>considerations </a:t>
            </a:r>
            <a:r>
              <a:rPr lang="en-US" sz="4400" dirty="0"/>
              <a:t>to, um…</a:t>
            </a:r>
            <a:br>
              <a:rPr lang="en-US" sz="4400" dirty="0"/>
            </a:br>
            <a:r>
              <a:rPr lang="en-US" sz="4400" dirty="0"/>
              <a:t>consider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5130" y="596348"/>
            <a:ext cx="59237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FIT</a:t>
            </a:r>
          </a:p>
          <a:p>
            <a:endParaRPr lang="en-US" sz="2400" dirty="0"/>
          </a:p>
          <a:p>
            <a:r>
              <a:rPr lang="en-US" sz="2800" dirty="0"/>
              <a:t>Your intern should ideally have some teaching background and/or education OR really proven instincts.  They should be very professional and make students feel at ease.  </a:t>
            </a:r>
          </a:p>
          <a:p>
            <a:endParaRPr lang="en-US" sz="2800" dirty="0"/>
          </a:p>
          <a:p>
            <a:r>
              <a:rPr lang="en-US" sz="2800" dirty="0"/>
              <a:t>If there’s someone great in your existing volunteer pool who might be interested, approach them!</a:t>
            </a:r>
          </a:p>
        </p:txBody>
      </p:sp>
    </p:spTree>
    <p:extLst>
      <p:ext uri="{BB962C8B-B14F-4D97-AF65-F5344CB8AC3E}">
        <p14:creationId xmlns:p14="http://schemas.microsoft.com/office/powerpoint/2010/main" val="369558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ffectLst/>
        </p:spPr>
      </p:sp>
      <p:sp>
        <p:nvSpPr>
          <p:cNvPr id="10" name="Freeform 6" title="Left scallop edg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 title="righ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r="24169" b="1"/>
          <a:stretch/>
        </p:blipFill>
        <p:spPr>
          <a:xfrm>
            <a:off x="7338646" y="3429000"/>
            <a:ext cx="4853354" cy="3428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r="12939" b="-1"/>
          <a:stretch/>
        </p:blipFill>
        <p:spPr>
          <a:xfrm>
            <a:off x="7338646" y="0"/>
            <a:ext cx="4853354" cy="3429000"/>
          </a:xfrm>
          <a:prstGeom prst="rect">
            <a:avLst/>
          </a:prstGeom>
        </p:spPr>
      </p:pic>
      <p:sp>
        <p:nvSpPr>
          <p:cNvPr id="12" name="Freeform 10" title="right scallop background shap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5051" y="1417983"/>
            <a:ext cx="6015897" cy="446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Kyle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Polman-Biittner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CELTA certificate; teaching experience in South Korea; flexible schedule; potentially interested in working in adult literacy</a:t>
            </a: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Philomena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Kemsley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Former children’s speech pathologist for NHS in London; flexible schedule; seeking new career without investing immediately in another degree</a:t>
            </a:r>
          </a:p>
        </p:txBody>
      </p:sp>
    </p:spTree>
    <p:extLst>
      <p:ext uri="{BB962C8B-B14F-4D97-AF65-F5344CB8AC3E}">
        <p14:creationId xmlns:p14="http://schemas.microsoft.com/office/powerpoint/2010/main" val="138701839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297</TotalTime>
  <Words>572</Words>
  <Application>Microsoft Office PowerPoint</Application>
  <PresentationFormat>Widescreen</PresentationFormat>
  <Paragraphs>78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Gill Sans MT</vt:lpstr>
      <vt:lpstr>Impact</vt:lpstr>
      <vt:lpstr>Wingdings</vt:lpstr>
      <vt:lpstr>Badge</vt:lpstr>
      <vt:lpstr>Multi-level madness?</vt:lpstr>
      <vt:lpstr>Objectives:</vt:lpstr>
      <vt:lpstr>PowerPoint Presentation</vt:lpstr>
      <vt:lpstr>PowerPoint Presentation</vt:lpstr>
      <vt:lpstr>Expectations of teaching intern</vt:lpstr>
      <vt:lpstr>Expectations of teaching internship supervisor</vt:lpstr>
      <vt:lpstr>A few considerations to, um… consider</vt:lpstr>
      <vt:lpstr>A few considerations to, um… consider</vt:lpstr>
      <vt:lpstr>FIT</vt:lpstr>
      <vt:lpstr>A few considerations to, um… consider</vt:lpstr>
      <vt:lpstr>A few considerations to, um… consider</vt:lpstr>
      <vt:lpstr>A few considerations to, um… consider</vt:lpstr>
      <vt:lpstr>PowerPoint Presentation</vt:lpstr>
      <vt:lpstr>Questions? Comments? Thoughts? </vt:lpstr>
      <vt:lpstr>Thank you for joining me for the last session of Summer Institute 2016!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Multi-level madness?</dc:title>
  <dc:creator>Erin Cary</dc:creator>
  <cp:lastModifiedBy>Erin Cary</cp:lastModifiedBy>
  <cp:revision>29</cp:revision>
  <dcterms:created xsi:type="dcterms:W3CDTF">2016-08-14T05:16:30Z</dcterms:created>
  <dcterms:modified xsi:type="dcterms:W3CDTF">2016-08-17T08:45:52Z</dcterms:modified>
</cp:coreProperties>
</file>